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notesMasterIdLst>
    <p:notesMasterId r:id="rId22"/>
  </p:notesMasterIdLst>
  <p:sldIdLst>
    <p:sldId id="256" r:id="rId2"/>
    <p:sldId id="275"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6"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KIA JUI" initials="JJ" lastIdx="1" clrIdx="0">
    <p:extLst>
      <p:ext uri="{19B8F6BF-5375-455C-9EA6-DF929625EA0E}">
        <p15:presenceInfo xmlns:p15="http://schemas.microsoft.com/office/powerpoint/2012/main" userId="JAKIA JU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8" d="100"/>
          <a:sy n="68" d="100"/>
        </p:scale>
        <p:origin x="558" y="7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0-31T22:07:49.995" idx="1">
    <p:pos x="10" y="10"/>
    <p:text/>
    <p:extLst>
      <p:ext uri="{C676402C-5697-4E1C-873F-D02D1690AC5C}">
        <p15:threadingInfo xmlns:p15="http://schemas.microsoft.com/office/powerpoint/2012/main" timeZoneBias="360"/>
      </p:ext>
    </p:extLst>
  </p:cm>
</p:cmLst>
</file>

<file path=ppt/media/image1.jpeg>
</file>

<file path=ppt/media/image2.png>
</file>

<file path=ppt/media/image3.jpe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ABAD05-B98D-4361-A769-0CA992E37F76}" type="datetimeFigureOut">
              <a:rPr lang="en-US" smtClean="0"/>
              <a:t>10/31/2020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665CF48-27D4-449C-8207-CD0E81B2AB8B}"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p>
            <a:fld id="{79B41C69-CD5F-40EF-8D65-7D10D646990A}" type="datetime1">
              <a:rPr lang="en-US" smtClean="0"/>
              <a:t>10/31/2020</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a:lstStyle/>
          <a:p>
            <a:fld id="{E4E3AFF9-BD1D-4575-9380-A0E79F9E97BE}" type="slidenum">
              <a:rPr lang="en-US" smtClean="0"/>
              <a:pPr/>
              <a:t>‹#›</a:t>
            </a:fld>
            <a:endParaRPr lang="en-US"/>
          </a:p>
        </p:txBody>
      </p:sp>
      <p:sp>
        <p:nvSpPr>
          <p:cNvPr id="32" name="Rectangle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0" name="Rectangle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1" name="Rectangle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2" name="Rectangle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8" name="Title 7"/>
          <p:cNvSpPr>
            <a:spLocks noGrp="1"/>
          </p:cNvSpPr>
          <p:nvPr>
            <p:ph type="ctrTitle"/>
          </p:nvPr>
        </p:nvSpPr>
        <p:spPr>
          <a:xfrm>
            <a:off x="914400" y="4343400"/>
            <a:ext cx="7772400" cy="1975104"/>
          </a:xfrm>
        </p:spPr>
        <p:txBody>
          <a:bodyPr/>
          <a:lstStyle>
            <a:lvl1pPr marR="9144" algn="l">
              <a:defRPr sz="4000" b="1" cap="all" spc="0" baseline="0">
                <a:effectLst>
                  <a:reflection blurRad="12700" stA="34000" endA="740" endPos="53000" dir="5400000" sy="-100000" algn="bl" rotWithShape="0"/>
                </a:effectLst>
              </a:defRPr>
            </a:lvl1pPr>
            <a:extLst/>
          </a:lstStyle>
          <a:p>
            <a:r>
              <a:rPr kumimoji="0" lang="en-US"/>
              <a:t>Click to edit Master title style</a:t>
            </a:r>
          </a:p>
        </p:txBody>
      </p:sp>
      <p:sp>
        <p:nvSpPr>
          <p:cNvPr id="9" name="Subtitle 8"/>
          <p:cNvSpPr>
            <a:spLocks noGrp="1"/>
          </p:cNvSpPr>
          <p:nvPr>
            <p:ph type="subTitle" idx="1"/>
          </p:nvPr>
        </p:nvSpPr>
        <p:spPr>
          <a:xfrm>
            <a:off x="914400" y="2834640"/>
            <a:ext cx="77724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56" name="Rectangle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5" name="Rectangle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6" name="Rectangle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7" name="Rectangle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3CE4A8D-D802-444F-B8EF-540AA3206B55}" type="datetime1">
              <a:rPr lang="en-US" smtClean="0"/>
              <a:t>10/31/2020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3AFF9-BD1D-4575-9380-A0E79F9E97B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981200" cy="5851525"/>
          </a:xfrm>
        </p:spPr>
        <p:txBody>
          <a:bodyPr vert="eaVert" anchor="ctr"/>
          <a:lstStyle/>
          <a:p>
            <a:r>
              <a:rPr kumimoji="0" lang="en-US"/>
              <a:t>Click to edit Master title style</a:t>
            </a:r>
          </a:p>
        </p:txBody>
      </p:sp>
      <p:sp>
        <p:nvSpPr>
          <p:cNvPr id="3" name="Vertical Text Placeholder 2"/>
          <p:cNvSpPr>
            <a:spLocks noGrp="1"/>
          </p:cNvSpPr>
          <p:nvPr>
            <p:ph type="body" orient="vert" idx="1"/>
          </p:nvPr>
        </p:nvSpPr>
        <p:spPr>
          <a:xfrm>
            <a:off x="609600" y="274639"/>
            <a:ext cx="5867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7AB32793-045A-426F-B906-6AD751F470FD}" type="datetime1">
              <a:rPr lang="en-US" smtClean="0"/>
              <a:t>10/31/2020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3AFF9-BD1D-4575-9380-A0E79F9E97BE}"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329F4BF-DE04-4DAD-853C-74ADAE484091}" type="datetime1">
              <a:rPr lang="en-US" smtClean="0"/>
              <a:t>10/31/2020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3AFF9-BD1D-4575-9380-A0E79F9E97B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Freeform 13"/>
          <p:cNvSpPr>
            <a:spLocks/>
          </p:cNvSpPr>
          <p:nvPr/>
        </p:nvSpPr>
        <p:spPr bwMode="auto">
          <a:xfrm>
            <a:off x="4828952" y="1073888"/>
            <a:ext cx="4322136"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Freeform 14"/>
          <p:cNvSpPr>
            <a:spLocks/>
          </p:cNvSpPr>
          <p:nvPr/>
        </p:nvSpPr>
        <p:spPr bwMode="auto">
          <a:xfrm>
            <a:off x="373966" y="0"/>
            <a:ext cx="5514536"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Freeform 16"/>
          <p:cNvSpPr>
            <a:spLocks/>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Freeform 17"/>
          <p:cNvSpPr>
            <a:spLocks/>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Freeform 18"/>
          <p:cNvSpPr>
            <a:spLocks/>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Freeform 19"/>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1" name="Freeform 20"/>
          <p:cNvSpPr>
            <a:spLocks/>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Freeform 21"/>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3" name="Freeform 22"/>
          <p:cNvSpPr>
            <a:spLocks/>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4" name="Freeform 23"/>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5" name="Freeform 24"/>
          <p:cNvSpPr>
            <a:spLocks/>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6" name="Freeform 25"/>
          <p:cNvSpPr>
            <a:spLocks/>
          </p:cNvSpPr>
          <p:nvPr/>
        </p:nvSpPr>
        <p:spPr bwMode="auto">
          <a:xfrm>
            <a:off x="366824"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Freeform 26"/>
          <p:cNvSpPr>
            <a:spLocks/>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3" name="Text Placeholder 2"/>
          <p:cNvSpPr>
            <a:spLocks noGrp="1"/>
          </p:cNvSpPr>
          <p:nvPr>
            <p:ph type="body" idx="1"/>
          </p:nvPr>
        </p:nvSpPr>
        <p:spPr>
          <a:xfrm>
            <a:off x="706902" y="1351672"/>
            <a:ext cx="5718048"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453B3861-9005-466F-8264-C3264788E108}" type="datetime1">
              <a:rPr lang="en-US" smtClean="0"/>
              <a:t>10/31/2020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E3AFF9-BD1D-4575-9380-A0E79F9E97BE}" type="slidenum">
              <a:rPr lang="en-US" smtClean="0"/>
              <a:pPr/>
              <a:t>‹#›</a:t>
            </a:fld>
            <a:endParaRPr lang="en-US"/>
          </a:p>
        </p:txBody>
      </p:sp>
      <p:sp>
        <p:nvSpPr>
          <p:cNvPr id="7" name="Rectangle 6"/>
          <p:cNvSpPr/>
          <p:nvPr/>
        </p:nvSpPr>
        <p:spPr>
          <a:xfrm>
            <a:off x="363160" y="402264"/>
            <a:ext cx="850392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06902" y="512064"/>
            <a:ext cx="8156448" cy="777240"/>
          </a:xfrm>
        </p:spPr>
        <p:txBody>
          <a:bodyPr tIns="64008"/>
          <a:lstStyle>
            <a:lvl1pPr algn="l">
              <a:buNone/>
              <a:defRPr sz="3800" b="0" cap="none" spc="-150" baseline="0"/>
            </a:lvl1pPr>
            <a:extLst/>
          </a:lstStyle>
          <a:p>
            <a:r>
              <a:rPr kumimoji="0" lang="en-US"/>
              <a:t>Click to edit Master title style</a:t>
            </a:r>
          </a:p>
        </p:txBody>
      </p:sp>
      <p:sp>
        <p:nvSpPr>
          <p:cNvPr id="8" name="Rectangle 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Rectangle 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ectangle 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12064"/>
            <a:ext cx="8229600" cy="914400"/>
          </a:xfrm>
        </p:spPr>
        <p:txBody>
          <a:bodyPr/>
          <a:lstStyle/>
          <a:p>
            <a:r>
              <a:rPr kumimoji="0" lang="en-US"/>
              <a:t>Click to edit Master title style</a:t>
            </a:r>
          </a:p>
        </p:txBody>
      </p:sp>
      <p:sp>
        <p:nvSpPr>
          <p:cNvPr id="3" name="Content Placeholder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BEE9BFD4-1DDA-4FDD-944B-4AA17DAA3949}" type="datetime1">
              <a:rPr lang="en-US" smtClean="0"/>
              <a:t>10/31/2020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E3AFF9-BD1D-4575-9380-A0E79F9E97B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5" name="Rectangle 24"/>
          <p:cNvSpPr/>
          <p:nvPr/>
        </p:nvSpPr>
        <p:spPr>
          <a:xfrm>
            <a:off x="0" y="402265"/>
            <a:ext cx="886708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504824" y="512064"/>
            <a:ext cx="7772400" cy="914400"/>
          </a:xfrm>
        </p:spPr>
        <p:txBody>
          <a:bodyPr anchor="t"/>
          <a:lstStyle>
            <a:lvl1pPr>
              <a:defRPr sz="4000"/>
            </a:lvl1pPr>
            <a:extLst/>
          </a:lstStyle>
          <a:p>
            <a:r>
              <a:rPr kumimoji="0" lang="en-US"/>
              <a:t>Click to edit Master title style</a:t>
            </a:r>
          </a:p>
        </p:txBody>
      </p:sp>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FDA652EA-3A81-4C1D-BED8-551D86337C86}" type="datetime1">
              <a:rPr lang="en-US" smtClean="0"/>
              <a:t>10/31/2020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4E3AFF9-BD1D-4575-9380-A0E79F9E97BE}" type="slidenum">
              <a:rPr lang="en-US" smtClean="0"/>
              <a:pPr/>
              <a:t>‹#›</a:t>
            </a:fld>
            <a:endParaRPr lang="en-US"/>
          </a:p>
        </p:txBody>
      </p:sp>
      <p:sp>
        <p:nvSpPr>
          <p:cNvPr id="16" name="Rectangle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7" name="Rectangle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Rectangle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Rectangle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Rectangle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Rectangle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0" name="Rectangle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512064"/>
            <a:ext cx="7772400" cy="914400"/>
          </a:xfrm>
        </p:spPr>
        <p:txBody>
          <a:bodyPr/>
          <a:lstStyle>
            <a:lvl1pPr>
              <a:defRPr sz="4000" cap="none" baseline="0"/>
            </a:lvl1pPr>
            <a:extLst/>
          </a:lstStyle>
          <a:p>
            <a:r>
              <a:rPr kumimoji="0" lang="en-US"/>
              <a:t>Click to edit Master title style</a:t>
            </a:r>
          </a:p>
        </p:txBody>
      </p:sp>
      <p:sp>
        <p:nvSpPr>
          <p:cNvPr id="3" name="Date Placeholder 2"/>
          <p:cNvSpPr>
            <a:spLocks noGrp="1"/>
          </p:cNvSpPr>
          <p:nvPr>
            <p:ph type="dt" sz="half" idx="10"/>
          </p:nvPr>
        </p:nvSpPr>
        <p:spPr/>
        <p:txBody>
          <a:bodyPr/>
          <a:lstStyle/>
          <a:p>
            <a:fld id="{83537726-5DBD-4E97-9B34-9A01E95DA62A}" type="datetime1">
              <a:rPr lang="en-US" smtClean="0"/>
              <a:t>10/31/2020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4E3AFF9-BD1D-4575-9380-A0E79F9E97B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B6E394-E88E-4B1D-89AA-B7667C578CC7}" type="datetime1">
              <a:rPr lang="en-US" smtClean="0"/>
              <a:t>10/31/2020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4E3AFF9-BD1D-4575-9380-A0E79F9E97BE}"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273050"/>
            <a:ext cx="8229600" cy="1162050"/>
          </a:xfrm>
        </p:spPr>
        <p:txBody>
          <a:bodyPr anchor="ctr"/>
          <a:lstStyle>
            <a:lvl1pPr algn="l">
              <a:buNone/>
              <a:defRPr sz="3600" b="0"/>
            </a:lvl1pPr>
            <a:extLst/>
          </a:lstStyle>
          <a:p>
            <a:r>
              <a:rPr kumimoji="0" lang="en-US"/>
              <a:t>Click to edit Master title style</a:t>
            </a:r>
          </a:p>
        </p:txBody>
      </p:sp>
      <p:sp>
        <p:nvSpPr>
          <p:cNvPr id="3" name="Text Placeholder 2"/>
          <p:cNvSpPr>
            <a:spLocks noGrp="1"/>
          </p:cNvSpPr>
          <p:nvPr>
            <p:ph type="body" idx="2"/>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9ED7537F-9338-4B15-9423-58F104C436E0}" type="datetime1">
              <a:rPr lang="en-US" smtClean="0"/>
              <a:t>10/31/2020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E3AFF9-BD1D-4575-9380-A0E79F9E97BE}"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cxnSp>
        <p:nvCxnSpPr>
          <p:cNvPr id="9" name="Straight Connector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rot="5400000">
            <a:off x="8514581" y="1219200"/>
            <a:ext cx="132763" cy="128466"/>
            <a:chOff x="6668087" y="1297746"/>
            <a:chExt cx="161840" cy="156602"/>
          </a:xfrm>
        </p:grpSpPr>
        <p:cxnSp>
          <p:nvCxnSpPr>
            <p:cNvPr id="15" name="Straight Connector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bwMode="grayWhite">
          <a:xfrm>
            <a:off x="914400" y="441251"/>
            <a:ext cx="6858000" cy="701749"/>
          </a:xfrm>
        </p:spPr>
        <p:txBody>
          <a:bodyPr anchor="b"/>
          <a:lstStyle>
            <a:lvl1pPr algn="l">
              <a:buNone/>
              <a:defRPr sz="2100" b="0"/>
            </a:lvl1pPr>
            <a:extLst/>
          </a:lstStyle>
          <a:p>
            <a:r>
              <a:rPr kumimoji="0" lang="en-US"/>
              <a:t>Click to edit Master title style</a:t>
            </a:r>
          </a:p>
        </p:txBody>
      </p:sp>
      <p:sp>
        <p:nvSpPr>
          <p:cNvPr id="3" name="Picture Placeholder 2"/>
          <p:cNvSpPr>
            <a:spLocks noGrp="1"/>
          </p:cNvSpPr>
          <p:nvPr>
            <p:ph type="pic" idx="1"/>
          </p:nvPr>
        </p:nvSpPr>
        <p:spPr>
          <a:xfrm>
            <a:off x="368032" y="1893781"/>
            <a:ext cx="8778240" cy="4960144"/>
          </a:xfrm>
          <a:solidFill>
            <a:schemeClr val="bg2"/>
          </a:solidFill>
        </p:spPr>
        <p:txBody>
          <a:bodyPr/>
          <a:lstStyle>
            <a:lvl1pPr marL="0" indent="0">
              <a:buNone/>
              <a:defRPr sz="3200"/>
            </a:lvl1pPr>
            <a:extLst/>
          </a:lstStyle>
          <a:p>
            <a:r>
              <a:rPr kumimoji="0" lang="en-US"/>
              <a:t>Click icon to add picture</a:t>
            </a:r>
          </a:p>
        </p:txBody>
      </p:sp>
      <p:sp>
        <p:nvSpPr>
          <p:cNvPr id="4" name="Text Placeholder 3"/>
          <p:cNvSpPr>
            <a:spLocks noGrp="1"/>
          </p:cNvSpPr>
          <p:nvPr>
            <p:ph type="body" sz="half" idx="2"/>
          </p:nvPr>
        </p:nvSpPr>
        <p:spPr bwMode="grayWhite">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grpSp>
        <p:nvGrpSpPr>
          <p:cNvPr id="14" name="Group 13"/>
          <p:cNvGrpSpPr/>
          <p:nvPr/>
        </p:nvGrpSpPr>
        <p:grpSpPr>
          <a:xfrm rot="5400000">
            <a:off x="8666981" y="1371600"/>
            <a:ext cx="132763" cy="128466"/>
            <a:chOff x="6668087" y="1297746"/>
            <a:chExt cx="161840" cy="156602"/>
          </a:xfrm>
        </p:grpSpPr>
        <p:cxnSp>
          <p:nvCxnSpPr>
            <p:cNvPr id="11" name="Straight Connector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rot="5400000">
            <a:off x="8320088" y="1474763"/>
            <a:ext cx="132763" cy="128466"/>
            <a:chOff x="6668087" y="1297746"/>
            <a:chExt cx="161840" cy="156602"/>
          </a:xfrm>
        </p:grpSpPr>
        <p:cxnSp>
          <p:nvCxnSpPr>
            <p:cNvPr id="19" name="Straight Connector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Date Placeholder 4"/>
          <p:cNvSpPr>
            <a:spLocks noGrp="1"/>
          </p:cNvSpPr>
          <p:nvPr>
            <p:ph type="dt" sz="half" idx="10"/>
          </p:nvPr>
        </p:nvSpPr>
        <p:spPr>
          <a:xfrm>
            <a:off x="6477000" y="55499"/>
            <a:ext cx="2133600" cy="365125"/>
          </a:xfrm>
        </p:spPr>
        <p:txBody>
          <a:bodyPr/>
          <a:lstStyle/>
          <a:p>
            <a:fld id="{03D38C41-82AA-4833-98B1-7560EB50F1CB}" type="datetime1">
              <a:rPr lang="en-US" smtClean="0"/>
              <a:t>10/31/2020</a:t>
            </a:fld>
            <a:endParaRPr lang="en-US"/>
          </a:p>
        </p:txBody>
      </p:sp>
      <p:sp>
        <p:nvSpPr>
          <p:cNvPr id="6" name="Footer Placeholder 5"/>
          <p:cNvSpPr>
            <a:spLocks noGrp="1"/>
          </p:cNvSpPr>
          <p:nvPr>
            <p:ph type="ftr" sz="quarter" idx="11"/>
          </p:nvPr>
        </p:nvSpPr>
        <p:spPr>
          <a:xfrm>
            <a:off x="914400" y="55499"/>
            <a:ext cx="5562600" cy="365125"/>
          </a:xfrm>
        </p:spPr>
        <p:txBody>
          <a:bodyPr/>
          <a:lstStyle/>
          <a:p>
            <a:endParaRPr lang="en-US"/>
          </a:p>
        </p:txBody>
      </p:sp>
      <p:sp>
        <p:nvSpPr>
          <p:cNvPr id="7" name="Slide Number Placeholder 6"/>
          <p:cNvSpPr>
            <a:spLocks noGrp="1"/>
          </p:cNvSpPr>
          <p:nvPr>
            <p:ph type="sldNum" sz="quarter" idx="12"/>
          </p:nvPr>
        </p:nvSpPr>
        <p:spPr>
          <a:xfrm>
            <a:off x="8610600" y="55499"/>
            <a:ext cx="457200" cy="365125"/>
          </a:xfrm>
        </p:spPr>
        <p:txBody>
          <a:bodyPr/>
          <a:lstStyle/>
          <a:p>
            <a:fld id="{E4E3AFF9-BD1D-4575-9380-A0E79F9E97BE}"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ctangle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5" name="Rectangle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6" name="Rectangle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7" name="Rectangle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914400" y="512064"/>
            <a:ext cx="7772400" cy="914400"/>
          </a:xfrm>
          <a:prstGeom prst="rect">
            <a:avLst/>
          </a:prstGeom>
        </p:spPr>
        <p:txBody>
          <a:bodyPr vert="horz" anchor="t">
            <a:noAutofit/>
          </a:bodyPr>
          <a:lstStyle/>
          <a:p>
            <a:r>
              <a:rPr kumimoji="0" lang="en-US"/>
              <a:t>Click to edit Master title style</a:t>
            </a:r>
          </a:p>
        </p:txBody>
      </p:sp>
      <p:sp>
        <p:nvSpPr>
          <p:cNvPr id="13" name="Text Placeholder 12"/>
          <p:cNvSpPr>
            <a:spLocks noGrp="1"/>
          </p:cNvSpPr>
          <p:nvPr>
            <p:ph type="body" idx="1"/>
          </p:nvPr>
        </p:nvSpPr>
        <p:spPr>
          <a:xfrm>
            <a:off x="914400" y="1783560"/>
            <a:ext cx="7772400" cy="457200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eaLnBrk="1" latinLnBrk="0" hangingPunct="1">
              <a:defRPr kumimoji="0" sz="1100">
                <a:solidFill>
                  <a:schemeClr val="tx2"/>
                </a:solidFill>
              </a:defRPr>
            </a:lvl1pPr>
            <a:extLst/>
          </a:lstStyle>
          <a:p>
            <a:fld id="{3AF94744-D629-4284-AC32-B246C85DB9BA}" type="datetime1">
              <a:rPr lang="en-US" smtClean="0"/>
              <a:t>10/31/2020</a:t>
            </a:fld>
            <a:endParaRPr lang="en-US"/>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eaLnBrk="1" latinLnBrk="0" hangingPunct="1">
              <a:defRPr kumimoji="0" sz="1100">
                <a:solidFill>
                  <a:schemeClr val="tx2"/>
                </a:solidFill>
              </a:defRPr>
            </a:lvl1pPr>
            <a:extLst/>
          </a:lstStyle>
          <a:p>
            <a:endParaRPr lang="en-US"/>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eaLnBrk="1" latinLnBrk="0" hangingPunct="1">
              <a:defRPr kumimoji="0" sz="1200">
                <a:solidFill>
                  <a:schemeClr val="tx2"/>
                </a:solidFill>
              </a:defRPr>
            </a:lvl1pPr>
            <a:extLst/>
          </a:lstStyle>
          <a:p>
            <a:fld id="{E4E3AFF9-BD1D-4575-9380-A0E79F9E97BE}"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p:titleStyle>
    <p:body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hyperlink" Target="https://www.qualcomm.com/invention/stories/world-changing-technology" TargetMode="Externa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4.png"/><Relationship Id="rId5" Type="http://schemas.openxmlformats.org/officeDocument/2006/relationships/hyperlink" Target="https://www.qualcomm.com/products/snapdragon-x60-5g-modem" TargetMode="External"/><Relationship Id="rId4" Type="http://schemas.openxmlformats.org/officeDocument/2006/relationships/hyperlink" Target="https://www.qualcomm.com/products/snapdragon-x55-5g-modem" TargetMode="Externa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comments" Target="../comments/commen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6400800" y="685800"/>
            <a:ext cx="2057400" cy="1524000"/>
          </a:xfrm>
        </p:spPr>
        <p:txBody>
          <a:bodyPr>
            <a:normAutofit fontScale="90000"/>
          </a:bodyPr>
          <a:lstStyle/>
          <a:p>
            <a:r>
              <a:rPr lang="en-US" dirty="0"/>
              <a:t>                          </a:t>
            </a:r>
            <a:br>
              <a:rPr lang="en-US" dirty="0"/>
            </a:br>
            <a:br>
              <a:rPr lang="en-US" dirty="0"/>
            </a:br>
            <a:br>
              <a:rPr lang="en-US" dirty="0"/>
            </a:br>
            <a:r>
              <a:rPr lang="en-US" dirty="0"/>
              <a:t>5G</a:t>
            </a:r>
            <a:br>
              <a:rPr lang="en-US" dirty="0"/>
            </a:br>
            <a:r>
              <a:rPr lang="en-US" dirty="0"/>
              <a:t>NETWORK</a:t>
            </a:r>
            <a:br>
              <a:rPr lang="en-US" dirty="0"/>
            </a:br>
            <a:br>
              <a:rPr lang="en-US" dirty="0"/>
            </a:br>
            <a:endParaRPr lang="en-US" dirty="0"/>
          </a:p>
        </p:txBody>
      </p:sp>
      <p:pic>
        <p:nvPicPr>
          <p:cNvPr id="7" name="Picture 2" descr="D:\presentation\MBSTU_Logo.PNG"/>
          <p:cNvPicPr>
            <a:picLocks noChangeAspect="1" noChangeArrowheads="1"/>
          </p:cNvPicPr>
          <p:nvPr/>
        </p:nvPicPr>
        <p:blipFill>
          <a:blip r:embed="rId4"/>
          <a:srcRect/>
          <a:stretch>
            <a:fillRect/>
          </a:stretch>
        </p:blipFill>
        <p:spPr bwMode="auto">
          <a:xfrm>
            <a:off x="3352800" y="228600"/>
            <a:ext cx="1828800" cy="1676400"/>
          </a:xfrm>
          <a:prstGeom prst="rect">
            <a:avLst/>
          </a:prstGeom>
          <a:noFill/>
        </p:spPr>
      </p:pic>
      <p:pic>
        <p:nvPicPr>
          <p:cNvPr id="1027" name="Picture 3" descr="D:\presentation\images (1).jpeg"/>
          <p:cNvPicPr>
            <a:picLocks noChangeAspect="1" noChangeArrowheads="1"/>
          </p:cNvPicPr>
          <p:nvPr/>
        </p:nvPicPr>
        <p:blipFill>
          <a:blip r:embed="rId5"/>
          <a:srcRect/>
          <a:stretch>
            <a:fillRect/>
          </a:stretch>
        </p:blipFill>
        <p:spPr bwMode="auto">
          <a:xfrm>
            <a:off x="381000" y="3200400"/>
            <a:ext cx="4343400" cy="3070920"/>
          </a:xfrm>
          <a:prstGeom prst="rect">
            <a:avLst/>
          </a:prstGeom>
          <a:noFill/>
        </p:spPr>
      </p:pic>
      <p:sp>
        <p:nvSpPr>
          <p:cNvPr id="9" name="Slide Number Placeholder 8"/>
          <p:cNvSpPr>
            <a:spLocks noGrp="1"/>
          </p:cNvSpPr>
          <p:nvPr>
            <p:ph type="sldNum" sz="quarter" idx="12"/>
          </p:nvPr>
        </p:nvSpPr>
        <p:spPr/>
        <p:txBody>
          <a:bodyPr/>
          <a:lstStyle/>
          <a:p>
            <a:fld id="{E4E3AFF9-BD1D-4575-9380-A0E79F9E97BE}" type="slidenum">
              <a:rPr lang="en-US" smtClean="0"/>
              <a:pPr/>
              <a:t>1</a:t>
            </a:fld>
            <a:endParaRPr lang="en-US"/>
          </a:p>
        </p:txBody>
      </p:sp>
      <p:pic>
        <p:nvPicPr>
          <p:cNvPr id="2" name="Audio 1">
            <a:hlinkClick r:id="" action="ppaction://media"/>
            <a:extLst>
              <a:ext uri="{FF2B5EF4-FFF2-40B4-BE49-F238E27FC236}">
                <a16:creationId xmlns:a16="http://schemas.microsoft.com/office/drawing/2014/main" id="{693C93E8-628C-4996-8F78-9DCACD17663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913"/>
    </mc:Choice>
    <mc:Fallback xmlns="">
      <p:transition spd="slow" advTm="17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rgbClr val="FFC000"/>
                </a:solidFill>
              </a:rPr>
              <a:t>What are the major components of 5G technology?</a:t>
            </a:r>
            <a:endParaRPr lang="en-US" sz="3200" dirty="0"/>
          </a:p>
        </p:txBody>
      </p:sp>
      <p:sp>
        <p:nvSpPr>
          <p:cNvPr id="3" name="Content Placeholder 2"/>
          <p:cNvSpPr>
            <a:spLocks noGrp="1"/>
          </p:cNvSpPr>
          <p:nvPr>
            <p:ph idx="1"/>
          </p:nvPr>
        </p:nvSpPr>
        <p:spPr/>
        <p:txBody>
          <a:bodyPr>
            <a:normAutofit fontScale="47500" lnSpcReduction="20000"/>
          </a:bodyPr>
          <a:lstStyle/>
          <a:p>
            <a:r>
              <a:rPr lang="en-US" sz="3600" b="1" dirty="0"/>
              <a:t>Small cells and pico-cells:</a:t>
            </a:r>
          </a:p>
          <a:p>
            <a:endParaRPr lang="en-US" sz="3600" dirty="0"/>
          </a:p>
          <a:p>
            <a:endParaRPr lang="en-US" sz="3600" dirty="0"/>
          </a:p>
          <a:p>
            <a:endParaRPr lang="en-US" sz="3600" dirty="0"/>
          </a:p>
          <a:p>
            <a:endParaRPr lang="en-US" sz="3600" dirty="0"/>
          </a:p>
          <a:p>
            <a:pPr>
              <a:buNone/>
            </a:pPr>
            <a:endParaRPr lang="en-US" sz="3600" dirty="0"/>
          </a:p>
          <a:p>
            <a:pPr>
              <a:buNone/>
            </a:pPr>
            <a:endParaRPr lang="en-US" sz="3600" dirty="0"/>
          </a:p>
          <a:p>
            <a:pPr>
              <a:buNone/>
            </a:pPr>
            <a:endParaRPr lang="en-US" sz="3600" dirty="0"/>
          </a:p>
          <a:p>
            <a:pPr>
              <a:buNone/>
            </a:pPr>
            <a:endParaRPr lang="en-US" sz="3600" dirty="0"/>
          </a:p>
          <a:p>
            <a:pPr>
              <a:buNone/>
            </a:pPr>
            <a:endParaRPr lang="en-US" sz="3600" dirty="0"/>
          </a:p>
          <a:p>
            <a:pPr>
              <a:buNone/>
            </a:pPr>
            <a:endParaRPr lang="en-US" sz="3600" dirty="0"/>
          </a:p>
          <a:p>
            <a:pPr>
              <a:buNone/>
            </a:pPr>
            <a:r>
              <a:rPr lang="en-US" sz="3600" dirty="0"/>
              <a:t>     Small cells are low power base stations used in LTE advanced versions and 5G technology to power devices in a smaller geographical area like few hundred meters up to 2 KM radius. Smalls cells will be using millimeter waves to transmit and receive data. Millimeter waves are not suitable for long distance communication due to higher distortion from atmosphere and obstacles.</a:t>
            </a:r>
          </a:p>
          <a:p>
            <a:endParaRPr lang="en-US" dirty="0"/>
          </a:p>
        </p:txBody>
      </p:sp>
      <p:pic>
        <p:nvPicPr>
          <p:cNvPr id="4" name="Picture 6"/>
          <p:cNvPicPr>
            <a:picLocks noChangeAspect="1" noChangeArrowheads="1"/>
          </p:cNvPicPr>
          <p:nvPr/>
        </p:nvPicPr>
        <p:blipFill>
          <a:blip r:embed="rId4"/>
          <a:srcRect/>
          <a:stretch>
            <a:fillRect/>
          </a:stretch>
        </p:blipFill>
        <p:spPr bwMode="auto">
          <a:xfrm>
            <a:off x="2362200" y="2362200"/>
            <a:ext cx="4267200" cy="1918494"/>
          </a:xfrm>
          <a:prstGeom prst="rect">
            <a:avLst/>
          </a:prstGeom>
          <a:noFill/>
          <a:ln w="9525">
            <a:noFill/>
            <a:miter lim="800000"/>
            <a:headEnd/>
            <a:tailEnd/>
          </a:ln>
          <a:effectLst/>
        </p:spPr>
      </p:pic>
      <p:sp>
        <p:nvSpPr>
          <p:cNvPr id="6" name="Slide Number Placeholder 5"/>
          <p:cNvSpPr>
            <a:spLocks noGrp="1"/>
          </p:cNvSpPr>
          <p:nvPr>
            <p:ph type="sldNum" sz="quarter" idx="12"/>
          </p:nvPr>
        </p:nvSpPr>
        <p:spPr/>
        <p:txBody>
          <a:bodyPr/>
          <a:lstStyle/>
          <a:p>
            <a:fld id="{E4E3AFF9-BD1D-4575-9380-A0E79F9E97BE}" type="slidenum">
              <a:rPr lang="en-US" smtClean="0"/>
              <a:pPr/>
              <a:t>10</a:t>
            </a:fld>
            <a:endParaRPr lang="en-US"/>
          </a:p>
        </p:txBody>
      </p:sp>
      <p:pic>
        <p:nvPicPr>
          <p:cNvPr id="5" name="Audio 4">
            <a:hlinkClick r:id="" action="ppaction://media"/>
            <a:extLst>
              <a:ext uri="{FF2B5EF4-FFF2-40B4-BE49-F238E27FC236}">
                <a16:creationId xmlns:a16="http://schemas.microsoft.com/office/drawing/2014/main" id="{5D71C807-F4DC-41B5-95C4-C1CDDBA7E1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1251"/>
    </mc:Choice>
    <mc:Fallback xmlns="">
      <p:transition spd="slow" advTm="412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rPr>
              <a:t>How does 5G work?</a:t>
            </a:r>
          </a:p>
        </p:txBody>
      </p:sp>
      <p:sp>
        <p:nvSpPr>
          <p:cNvPr id="3" name="Content Placeholder 2"/>
          <p:cNvSpPr>
            <a:spLocks noGrp="1"/>
          </p:cNvSpPr>
          <p:nvPr>
            <p:ph idx="1"/>
          </p:nvPr>
        </p:nvSpPr>
        <p:spPr/>
        <p:txBody>
          <a:bodyPr>
            <a:normAutofit fontScale="62500" lnSpcReduction="20000"/>
          </a:bodyPr>
          <a:lstStyle/>
          <a:p>
            <a:pPr>
              <a:buNone/>
            </a:pPr>
            <a:r>
              <a:rPr lang="en-US" dirty="0"/>
              <a:t> </a:t>
            </a:r>
            <a:r>
              <a:rPr lang="en-US" sz="3200" dirty="0"/>
              <a:t>Initially integrate 5G networks with existing 4G networks to provide a continuous connection. A mobile network has two main components, the ‘Radio Access Network’ and the ‘Core Network:</a:t>
            </a:r>
          </a:p>
          <a:p>
            <a:r>
              <a:rPr lang="en-US" sz="3200" dirty="0"/>
              <a:t>The Radio Access Network :</a:t>
            </a:r>
          </a:p>
          <a:p>
            <a:pPr>
              <a:buNone/>
            </a:pPr>
            <a:r>
              <a:rPr lang="en-US" sz="3200" dirty="0"/>
              <a:t>    The Radio Access Network consists of various types of facilities including small cells, towers, masts and dedicated in-building and home systems that connect mobile users and wireless devices to the main core network.</a:t>
            </a:r>
          </a:p>
          <a:p>
            <a:r>
              <a:rPr lang="en-US" sz="3200" dirty="0"/>
              <a:t>The Core Network :</a:t>
            </a:r>
          </a:p>
          <a:p>
            <a:pPr>
              <a:buNone/>
            </a:pPr>
            <a:r>
              <a:rPr lang="en-US" sz="3200" dirty="0"/>
              <a:t>     The core Network is the mobile exchange and data network that manages all of the mobile voice, data and internet connections. For 5G, the ‘core network’ is being redesigned to better integrate with the internet and cloud based services and also includes distributed servers across the network improving response times (reducing latency).</a:t>
            </a:r>
            <a:endParaRPr lang="en-US" dirty="0"/>
          </a:p>
        </p:txBody>
      </p:sp>
      <p:sp>
        <p:nvSpPr>
          <p:cNvPr id="5" name="Slide Number Placeholder 4"/>
          <p:cNvSpPr>
            <a:spLocks noGrp="1"/>
          </p:cNvSpPr>
          <p:nvPr>
            <p:ph type="sldNum" sz="quarter" idx="12"/>
          </p:nvPr>
        </p:nvSpPr>
        <p:spPr/>
        <p:txBody>
          <a:bodyPr/>
          <a:lstStyle/>
          <a:p>
            <a:fld id="{E4E3AFF9-BD1D-4575-9380-A0E79F9E97BE}" type="slidenum">
              <a:rPr lang="en-US" smtClean="0"/>
              <a:pPr/>
              <a:t>11</a:t>
            </a:fld>
            <a:endParaRPr lang="en-US"/>
          </a:p>
        </p:txBody>
      </p:sp>
      <p:pic>
        <p:nvPicPr>
          <p:cNvPr id="4" name="Audio 3">
            <a:hlinkClick r:id="" action="ppaction://media"/>
            <a:extLst>
              <a:ext uri="{FF2B5EF4-FFF2-40B4-BE49-F238E27FC236}">
                <a16:creationId xmlns:a16="http://schemas.microsoft.com/office/drawing/2014/main" id="{A2C25B7C-A8FB-40A0-BEC9-7A00C97424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5879"/>
    </mc:Choice>
    <mc:Fallback xmlns="">
      <p:transition spd="slow" advTm="758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solidFill>
                  <a:srgbClr val="FFC000"/>
                </a:solidFill>
              </a:rPr>
              <a:t>What are the differences between the previous generations of mobile networks and 5G?</a:t>
            </a:r>
            <a:br>
              <a:rPr lang="en-US" sz="9600" dirty="0"/>
            </a:br>
            <a:endParaRPr lang="en-US" dirty="0"/>
          </a:p>
        </p:txBody>
      </p:sp>
      <p:sp>
        <p:nvSpPr>
          <p:cNvPr id="3" name="Content Placeholder 2"/>
          <p:cNvSpPr>
            <a:spLocks noGrp="1"/>
          </p:cNvSpPr>
          <p:nvPr>
            <p:ph idx="1"/>
          </p:nvPr>
        </p:nvSpPr>
        <p:spPr/>
        <p:txBody>
          <a:bodyPr>
            <a:normAutofit fontScale="32500" lnSpcReduction="20000"/>
          </a:bodyPr>
          <a:lstStyle/>
          <a:p>
            <a:r>
              <a:rPr lang="en-US" sz="6000" dirty="0"/>
              <a:t>The previous generations of mobile networks are 1G, 2G, 3G, and 4G.</a:t>
            </a:r>
          </a:p>
          <a:p>
            <a:r>
              <a:rPr lang="en-US" sz="6000" b="1" dirty="0"/>
              <a:t>First generation - 1G</a:t>
            </a:r>
            <a:br>
              <a:rPr lang="en-US" sz="6000" dirty="0"/>
            </a:br>
            <a:r>
              <a:rPr lang="en-US" sz="6000" dirty="0"/>
              <a:t>1980s: 1G delivered analog voice.</a:t>
            </a:r>
          </a:p>
          <a:p>
            <a:r>
              <a:rPr lang="en-US" sz="6000" b="1" dirty="0"/>
              <a:t>Second generation - 2G</a:t>
            </a:r>
            <a:br>
              <a:rPr lang="en-US" sz="6000" dirty="0"/>
            </a:br>
            <a:r>
              <a:rPr lang="en-US" sz="6000" dirty="0"/>
              <a:t>Early 1990s: 2G introduced digital voice (e.g. </a:t>
            </a:r>
            <a:r>
              <a:rPr lang="en-US" sz="6000" dirty="0">
                <a:hlinkClick r:id="rId4"/>
              </a:rPr>
              <a:t>CDMA</a:t>
            </a:r>
            <a:r>
              <a:rPr lang="en-US" sz="6000" dirty="0"/>
              <a:t>- Code Division Multiple Access).</a:t>
            </a:r>
          </a:p>
          <a:p>
            <a:r>
              <a:rPr lang="en-US" sz="6000" b="1" dirty="0"/>
              <a:t>Third generation - 3G</a:t>
            </a:r>
            <a:br>
              <a:rPr lang="en-US" sz="6000" dirty="0"/>
            </a:br>
            <a:r>
              <a:rPr lang="en-US" sz="6000" dirty="0"/>
              <a:t>Early 2000s: 3G brought mobile data (e.g. CDMA2000).</a:t>
            </a:r>
          </a:p>
          <a:p>
            <a:r>
              <a:rPr lang="en-US" sz="6000" b="1" dirty="0"/>
              <a:t>Fourth generation - 4G LTE</a:t>
            </a:r>
            <a:br>
              <a:rPr lang="en-US" sz="6000" dirty="0"/>
            </a:br>
            <a:r>
              <a:rPr lang="en-US" sz="6000" dirty="0"/>
              <a:t>2010s: 4G LTE ushered in the era of mobile broadband.</a:t>
            </a:r>
          </a:p>
          <a:p>
            <a:r>
              <a:rPr lang="en-US" sz="6000" dirty="0"/>
              <a:t>1G, 2G, 3G, and 4G all led to 5G, which is designed to provide more connectivity than was ever available before.</a:t>
            </a:r>
          </a:p>
          <a:p>
            <a:r>
              <a:rPr lang="en-US" sz="6000" dirty="0"/>
              <a:t>5G is a unified, more capable air interface. It has been designed with an extended capacity to enable next-generation user experiences, empower new deployment models and deliver new services.</a:t>
            </a:r>
          </a:p>
          <a:p>
            <a:endParaRPr lang="en-US" dirty="0"/>
          </a:p>
        </p:txBody>
      </p:sp>
      <p:sp>
        <p:nvSpPr>
          <p:cNvPr id="5" name="Slide Number Placeholder 4"/>
          <p:cNvSpPr>
            <a:spLocks noGrp="1"/>
          </p:cNvSpPr>
          <p:nvPr>
            <p:ph type="sldNum" sz="quarter" idx="12"/>
          </p:nvPr>
        </p:nvSpPr>
        <p:spPr/>
        <p:txBody>
          <a:bodyPr/>
          <a:lstStyle/>
          <a:p>
            <a:fld id="{E4E3AFF9-BD1D-4575-9380-A0E79F9E97BE}" type="slidenum">
              <a:rPr lang="en-US" smtClean="0"/>
              <a:pPr/>
              <a:t>12</a:t>
            </a:fld>
            <a:endParaRPr lang="en-US"/>
          </a:p>
        </p:txBody>
      </p:sp>
      <p:pic>
        <p:nvPicPr>
          <p:cNvPr id="4" name="Audio 3">
            <a:hlinkClick r:id="" action="ppaction://media"/>
            <a:extLst>
              <a:ext uri="{FF2B5EF4-FFF2-40B4-BE49-F238E27FC236}">
                <a16:creationId xmlns:a16="http://schemas.microsoft.com/office/drawing/2014/main" id="{228CB41A-5BE3-4016-A87F-5AD5FB3A0F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2777"/>
    </mc:Choice>
    <mc:Fallback xmlns="">
      <p:transition spd="slow" advTm="827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85800"/>
            <a:ext cx="7772400" cy="914400"/>
          </a:xfrm>
        </p:spPr>
        <p:txBody>
          <a:bodyPr/>
          <a:lstStyle/>
          <a:p>
            <a:r>
              <a:rPr lang="en-US" dirty="0">
                <a:solidFill>
                  <a:srgbClr val="FFC000"/>
                </a:solidFill>
              </a:rPr>
              <a:t>Will 5G work on 4G phone or devices?</a:t>
            </a:r>
            <a:r>
              <a:rPr lang="en-US" dirty="0"/>
              <a:t> </a:t>
            </a:r>
          </a:p>
        </p:txBody>
      </p:sp>
      <p:sp>
        <p:nvSpPr>
          <p:cNvPr id="3" name="Content Placeholder 2"/>
          <p:cNvSpPr>
            <a:spLocks noGrp="1"/>
          </p:cNvSpPr>
          <p:nvPr>
            <p:ph idx="1"/>
          </p:nvPr>
        </p:nvSpPr>
        <p:spPr>
          <a:xfrm>
            <a:off x="990600" y="2286000"/>
            <a:ext cx="7772400" cy="4572000"/>
          </a:xfrm>
        </p:spPr>
        <p:txBody>
          <a:bodyPr/>
          <a:lstStyle/>
          <a:p>
            <a:r>
              <a:rPr lang="en-US" dirty="0"/>
              <a:t>Yes. If we are among the 86 percent of the population who are concerned that the recent rollouts of </a:t>
            </a:r>
            <a:r>
              <a:rPr lang="en-US" b="1" dirty="0"/>
              <a:t>5G</a:t>
            </a:r>
            <a:r>
              <a:rPr lang="en-US" dirty="0"/>
              <a:t> networks </a:t>
            </a:r>
            <a:r>
              <a:rPr lang="en-US" b="1" dirty="0"/>
              <a:t>will</a:t>
            </a:r>
            <a:r>
              <a:rPr lang="en-US" dirty="0"/>
              <a:t> make your </a:t>
            </a:r>
            <a:r>
              <a:rPr lang="en-US" b="1" dirty="0"/>
              <a:t>4G</a:t>
            </a:r>
            <a:r>
              <a:rPr lang="en-US" dirty="0"/>
              <a:t> cell phone obsolete, there's no need to worry. </a:t>
            </a:r>
            <a:r>
              <a:rPr lang="en-US" b="1" dirty="0"/>
              <a:t>4G phones</a:t>
            </a:r>
            <a:r>
              <a:rPr lang="en-US" dirty="0"/>
              <a:t> still </a:t>
            </a:r>
            <a:r>
              <a:rPr lang="en-US" b="1" dirty="0"/>
              <a:t>work</a:t>
            </a:r>
            <a:r>
              <a:rPr lang="en-US" dirty="0"/>
              <a:t> on a </a:t>
            </a:r>
            <a:r>
              <a:rPr lang="en-US" b="1" dirty="0"/>
              <a:t>5G</a:t>
            </a:r>
            <a:r>
              <a:rPr lang="en-US" dirty="0"/>
              <a:t> network, they just won't get that coveted </a:t>
            </a:r>
            <a:r>
              <a:rPr lang="en-US" b="1" dirty="0"/>
              <a:t>5G</a:t>
            </a:r>
            <a:r>
              <a:rPr lang="en-US" dirty="0"/>
              <a:t> speed.</a:t>
            </a:r>
          </a:p>
        </p:txBody>
      </p:sp>
      <p:sp>
        <p:nvSpPr>
          <p:cNvPr id="5" name="Slide Number Placeholder 4"/>
          <p:cNvSpPr>
            <a:spLocks noGrp="1"/>
          </p:cNvSpPr>
          <p:nvPr>
            <p:ph type="sldNum" sz="quarter" idx="12"/>
          </p:nvPr>
        </p:nvSpPr>
        <p:spPr/>
        <p:txBody>
          <a:bodyPr/>
          <a:lstStyle/>
          <a:p>
            <a:fld id="{E4E3AFF9-BD1D-4575-9380-A0E79F9E97BE}" type="slidenum">
              <a:rPr lang="en-US" smtClean="0"/>
              <a:pPr/>
              <a:t>13</a:t>
            </a:fld>
            <a:endParaRPr lang="en-US"/>
          </a:p>
        </p:txBody>
      </p:sp>
      <p:pic>
        <p:nvPicPr>
          <p:cNvPr id="4" name="Audio 3">
            <a:hlinkClick r:id="" action="ppaction://media"/>
            <a:extLst>
              <a:ext uri="{FF2B5EF4-FFF2-40B4-BE49-F238E27FC236}">
                <a16:creationId xmlns:a16="http://schemas.microsoft.com/office/drawing/2014/main" id="{5E6EA581-92B4-4B76-8B05-4EA599A849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7431"/>
    </mc:Choice>
    <mc:Fallback xmlns="">
      <p:transition spd="slow" advTm="374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solidFill>
                  <a:srgbClr val="FFC000"/>
                </a:solidFill>
              </a:rPr>
              <a:t>How and when will 5G affect the global economy?</a:t>
            </a:r>
            <a:br>
              <a:rPr lang="en-US" b="1" dirty="0"/>
            </a:br>
            <a:endParaRPr lang="en-US" dirty="0"/>
          </a:p>
        </p:txBody>
      </p:sp>
      <p:sp>
        <p:nvSpPr>
          <p:cNvPr id="3" name="Content Placeholder 2"/>
          <p:cNvSpPr>
            <a:spLocks noGrp="1"/>
          </p:cNvSpPr>
          <p:nvPr>
            <p:ph idx="1"/>
          </p:nvPr>
        </p:nvSpPr>
        <p:spPr/>
        <p:txBody>
          <a:bodyPr>
            <a:normAutofit fontScale="77500" lnSpcReduction="20000"/>
          </a:bodyPr>
          <a:lstStyle/>
          <a:p>
            <a:r>
              <a:rPr lang="en-US" dirty="0"/>
              <a:t> 5G is driving global growth.</a:t>
            </a:r>
          </a:p>
          <a:p>
            <a:r>
              <a:rPr lang="en-US" dirty="0"/>
              <a:t>• $13.2 Trillion dollars of global economic output</a:t>
            </a:r>
            <a:br>
              <a:rPr lang="en-US" dirty="0"/>
            </a:br>
            <a:r>
              <a:rPr lang="en-US" dirty="0"/>
              <a:t>• 22.3 Million new jobs created</a:t>
            </a:r>
            <a:br>
              <a:rPr lang="en-US" dirty="0"/>
            </a:br>
            <a:r>
              <a:rPr lang="en-US" dirty="0"/>
              <a:t>• $2.1 Trillion dollars in GDP growth</a:t>
            </a:r>
          </a:p>
          <a:p>
            <a:r>
              <a:rPr lang="en-US" dirty="0"/>
              <a:t>Through a landmark 5G Economy study, we found that 5G’s full economic effect will likely be realized across the globe by 2035—supporting a wide range of industries and potentially enabling up to $13.2 trillion worth of goods and services.</a:t>
            </a:r>
          </a:p>
          <a:p>
            <a:r>
              <a:rPr lang="en-US" dirty="0"/>
              <a:t>This impact is much greater than previous network generations. The development requirements of the new 5G network are also expanding beyond the traditional mobile networking players to industries such as the automotive industry.</a:t>
            </a:r>
          </a:p>
          <a:p>
            <a:endParaRPr lang="en-US" dirty="0"/>
          </a:p>
        </p:txBody>
      </p:sp>
      <p:sp>
        <p:nvSpPr>
          <p:cNvPr id="5" name="Slide Number Placeholder 4"/>
          <p:cNvSpPr>
            <a:spLocks noGrp="1"/>
          </p:cNvSpPr>
          <p:nvPr>
            <p:ph type="sldNum" sz="quarter" idx="12"/>
          </p:nvPr>
        </p:nvSpPr>
        <p:spPr/>
        <p:txBody>
          <a:bodyPr/>
          <a:lstStyle/>
          <a:p>
            <a:fld id="{E4E3AFF9-BD1D-4575-9380-A0E79F9E97BE}" type="slidenum">
              <a:rPr lang="en-US" smtClean="0"/>
              <a:pPr/>
              <a:t>14</a:t>
            </a:fld>
            <a:endParaRPr lang="en-US"/>
          </a:p>
        </p:txBody>
      </p:sp>
      <p:pic>
        <p:nvPicPr>
          <p:cNvPr id="4" name="Audio 3">
            <a:hlinkClick r:id="" action="ppaction://media"/>
            <a:extLst>
              <a:ext uri="{FF2B5EF4-FFF2-40B4-BE49-F238E27FC236}">
                <a16:creationId xmlns:a16="http://schemas.microsoft.com/office/drawing/2014/main" id="{E0706241-D549-4F3F-839A-8F94220542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7801"/>
    </mc:Choice>
    <mc:Fallback xmlns="">
      <p:transition spd="slow" advTm="67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C000"/>
                </a:solidFill>
              </a:rPr>
              <a:t>How fast is 5G?</a:t>
            </a:r>
            <a:br>
              <a:rPr lang="en-US" b="1" dirty="0"/>
            </a:br>
            <a:endParaRPr lang="en-US" dirty="0"/>
          </a:p>
        </p:txBody>
      </p:sp>
      <p:sp>
        <p:nvSpPr>
          <p:cNvPr id="3" name="Content Placeholder 2"/>
          <p:cNvSpPr>
            <a:spLocks noGrp="1"/>
          </p:cNvSpPr>
          <p:nvPr>
            <p:ph idx="1"/>
          </p:nvPr>
        </p:nvSpPr>
        <p:spPr/>
        <p:txBody>
          <a:bodyPr>
            <a:normAutofit fontScale="92500" lnSpcReduction="20000"/>
          </a:bodyPr>
          <a:lstStyle/>
          <a:p>
            <a:r>
              <a:rPr lang="en-US" dirty="0"/>
              <a:t>5G is designed to deliver peak data rates up to 20 Gbps based on IMT-2020 requirements. Qualcomm Technologies’ flagship 5G solutions, the </a:t>
            </a:r>
            <a:r>
              <a:rPr lang="en-US" dirty="0">
                <a:hlinkClick r:id="rId4"/>
              </a:rPr>
              <a:t>Qualcomm® Snapdragon™ X55</a:t>
            </a:r>
            <a:r>
              <a:rPr lang="en-US" dirty="0"/>
              <a:t> and </a:t>
            </a:r>
            <a:r>
              <a:rPr lang="en-US" dirty="0">
                <a:hlinkClick r:id="rId5"/>
              </a:rPr>
              <a:t>Snapdragon X60 Modem-RF Systems</a:t>
            </a:r>
            <a:r>
              <a:rPr lang="en-US" dirty="0"/>
              <a:t>, are designed to achieve up to 7.5 Gbps in downlink peak data rates.</a:t>
            </a:r>
          </a:p>
          <a:p>
            <a:r>
              <a:rPr lang="en-US" dirty="0"/>
              <a:t>But 5G is about more than just how fast it is. In addition to higher peak data rates, 5G is designed to provide much more network capacity by expanding into new spectrum, such as mmWave.</a:t>
            </a:r>
          </a:p>
          <a:p>
            <a:endParaRPr lang="en-US" dirty="0"/>
          </a:p>
        </p:txBody>
      </p:sp>
      <p:sp>
        <p:nvSpPr>
          <p:cNvPr id="5" name="Slide Number Placeholder 4"/>
          <p:cNvSpPr>
            <a:spLocks noGrp="1"/>
          </p:cNvSpPr>
          <p:nvPr>
            <p:ph type="sldNum" sz="quarter" idx="12"/>
          </p:nvPr>
        </p:nvSpPr>
        <p:spPr/>
        <p:txBody>
          <a:bodyPr/>
          <a:lstStyle/>
          <a:p>
            <a:fld id="{E4E3AFF9-BD1D-4575-9380-A0E79F9E97BE}" type="slidenum">
              <a:rPr lang="en-US" smtClean="0"/>
              <a:pPr/>
              <a:t>15</a:t>
            </a:fld>
            <a:endParaRPr lang="en-US"/>
          </a:p>
        </p:txBody>
      </p:sp>
      <p:pic>
        <p:nvPicPr>
          <p:cNvPr id="4" name="Audio 3">
            <a:hlinkClick r:id="" action="ppaction://media"/>
            <a:extLst>
              <a:ext uri="{FF2B5EF4-FFF2-40B4-BE49-F238E27FC236}">
                <a16:creationId xmlns:a16="http://schemas.microsoft.com/office/drawing/2014/main" id="{8FD5EF91-5F5A-42A6-B4CC-F477247B0D1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8493"/>
    </mc:Choice>
    <mc:Fallback xmlns="">
      <p:transition spd="slow" advTm="58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C000"/>
                </a:solidFill>
              </a:rPr>
              <a:t>How fast is 5G?</a:t>
            </a:r>
            <a:endParaRPr lang="en-US" dirty="0"/>
          </a:p>
        </p:txBody>
      </p:sp>
      <p:sp>
        <p:nvSpPr>
          <p:cNvPr id="3" name="Content Placeholder 2"/>
          <p:cNvSpPr>
            <a:spLocks noGrp="1"/>
          </p:cNvSpPr>
          <p:nvPr>
            <p:ph idx="1"/>
          </p:nvPr>
        </p:nvSpPr>
        <p:spPr/>
        <p:txBody>
          <a:bodyPr/>
          <a:lstStyle/>
          <a:p>
            <a:r>
              <a:rPr lang="en-US" dirty="0"/>
              <a:t>5G can also deliver much lower latency for a more immediate response and can provide an overall more uniform user experience so that the data rates stay consistently high—even when users are moving around. And the new 5G NR mobile network is backed up by a Gigabit LTE coverage foundation, which can provide ubiquitous Gigabit-class connectivity.</a:t>
            </a:r>
          </a:p>
        </p:txBody>
      </p:sp>
      <p:sp>
        <p:nvSpPr>
          <p:cNvPr id="5" name="Slide Number Placeholder 4"/>
          <p:cNvSpPr>
            <a:spLocks noGrp="1"/>
          </p:cNvSpPr>
          <p:nvPr>
            <p:ph type="sldNum" sz="quarter" idx="12"/>
          </p:nvPr>
        </p:nvSpPr>
        <p:spPr/>
        <p:txBody>
          <a:bodyPr/>
          <a:lstStyle/>
          <a:p>
            <a:fld id="{E4E3AFF9-BD1D-4575-9380-A0E79F9E97BE}" type="slidenum">
              <a:rPr lang="en-US" smtClean="0"/>
              <a:pPr/>
              <a:t>16</a:t>
            </a:fld>
            <a:endParaRPr lang="en-US"/>
          </a:p>
        </p:txBody>
      </p:sp>
      <p:pic>
        <p:nvPicPr>
          <p:cNvPr id="4" name="Audio 3">
            <a:hlinkClick r:id="" action="ppaction://media"/>
            <a:extLst>
              <a:ext uri="{FF2B5EF4-FFF2-40B4-BE49-F238E27FC236}">
                <a16:creationId xmlns:a16="http://schemas.microsoft.com/office/drawing/2014/main" id="{4977B5AD-9CA2-45BE-AA00-94ECADEF3EF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0691"/>
    </mc:Choice>
    <mc:Fallback xmlns="">
      <p:transition spd="slow" advTm="40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C000"/>
                </a:solidFill>
              </a:rPr>
              <a:t>Is 5G available now?</a:t>
            </a:r>
            <a:br>
              <a:rPr lang="en-US" b="1" dirty="0"/>
            </a:br>
            <a:endParaRPr lang="en-US" dirty="0"/>
          </a:p>
        </p:txBody>
      </p:sp>
      <p:sp>
        <p:nvSpPr>
          <p:cNvPr id="3" name="Content Placeholder 2"/>
          <p:cNvSpPr>
            <a:spLocks noGrp="1"/>
          </p:cNvSpPr>
          <p:nvPr>
            <p:ph idx="1"/>
          </p:nvPr>
        </p:nvSpPr>
        <p:spPr/>
        <p:txBody>
          <a:bodyPr/>
          <a:lstStyle/>
          <a:p>
            <a:r>
              <a:rPr lang="en-US" dirty="0"/>
              <a:t>Yes, 5G is already here today, and global operators started launching new 5G networks in early 2019. In 2020, many countries expect nationwide 5G mobile networks. Also, all major Android phone manufacturers are commercializing 5G phones. And soon, even more people may be able to access 5G.</a:t>
            </a:r>
          </a:p>
        </p:txBody>
      </p:sp>
      <p:sp>
        <p:nvSpPr>
          <p:cNvPr id="5" name="Slide Number Placeholder 4"/>
          <p:cNvSpPr>
            <a:spLocks noGrp="1"/>
          </p:cNvSpPr>
          <p:nvPr>
            <p:ph type="sldNum" sz="quarter" idx="12"/>
          </p:nvPr>
        </p:nvSpPr>
        <p:spPr/>
        <p:txBody>
          <a:bodyPr/>
          <a:lstStyle/>
          <a:p>
            <a:fld id="{E4E3AFF9-BD1D-4575-9380-A0E79F9E97BE}" type="slidenum">
              <a:rPr lang="en-US" smtClean="0"/>
              <a:pPr/>
              <a:t>17</a:t>
            </a:fld>
            <a:endParaRPr lang="en-US"/>
          </a:p>
        </p:txBody>
      </p:sp>
      <p:pic>
        <p:nvPicPr>
          <p:cNvPr id="4" name="Audio 3">
            <a:hlinkClick r:id="" action="ppaction://media"/>
            <a:extLst>
              <a:ext uri="{FF2B5EF4-FFF2-40B4-BE49-F238E27FC236}">
                <a16:creationId xmlns:a16="http://schemas.microsoft.com/office/drawing/2014/main" id="{9C8269D6-7B52-4A4B-933E-629A654659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1161"/>
    </mc:Choice>
    <mc:Fallback xmlns="">
      <p:transition spd="slow" advTm="31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rPr>
              <a:t>What are the disadvantages of 5G technology?</a:t>
            </a:r>
          </a:p>
        </p:txBody>
      </p:sp>
      <p:sp>
        <p:nvSpPr>
          <p:cNvPr id="3" name="Content Placeholder 2"/>
          <p:cNvSpPr>
            <a:spLocks noGrp="1"/>
          </p:cNvSpPr>
          <p:nvPr>
            <p:ph idx="1"/>
          </p:nvPr>
        </p:nvSpPr>
        <p:spPr/>
        <p:txBody>
          <a:bodyPr>
            <a:normAutofit fontScale="92500"/>
          </a:bodyPr>
          <a:lstStyle/>
          <a:p>
            <a:r>
              <a:rPr lang="en-US" dirty="0"/>
              <a:t>Obstructions can impact connectivity. The range of </a:t>
            </a:r>
            <a:r>
              <a:rPr lang="en-US" b="1" dirty="0"/>
              <a:t>5G</a:t>
            </a:r>
            <a:r>
              <a:rPr lang="en-US" dirty="0"/>
              <a:t> connectivity is not great as the frequency waves are only able to travel a short distance. </a:t>
            </a:r>
          </a:p>
          <a:p>
            <a:r>
              <a:rPr lang="en-US" dirty="0"/>
              <a:t>Initial costs for rollout are high. ...</a:t>
            </a:r>
          </a:p>
          <a:p>
            <a:r>
              <a:rPr lang="en-US" dirty="0"/>
              <a:t>Limitations of rural access. ...</a:t>
            </a:r>
          </a:p>
          <a:p>
            <a:r>
              <a:rPr lang="en-US" dirty="0"/>
              <a:t>Battery drain on devices. ...</a:t>
            </a:r>
          </a:p>
          <a:p>
            <a:r>
              <a:rPr lang="en-US" dirty="0"/>
              <a:t>Upload speeds don't match download speeds. ...</a:t>
            </a:r>
          </a:p>
          <a:p>
            <a:r>
              <a:rPr lang="en-US" dirty="0"/>
              <a:t>Detracting from the aesthetics.</a:t>
            </a:r>
          </a:p>
          <a:p>
            <a:endParaRPr lang="en-US" dirty="0"/>
          </a:p>
        </p:txBody>
      </p:sp>
      <p:sp>
        <p:nvSpPr>
          <p:cNvPr id="5" name="Slide Number Placeholder 4"/>
          <p:cNvSpPr>
            <a:spLocks noGrp="1"/>
          </p:cNvSpPr>
          <p:nvPr>
            <p:ph type="sldNum" sz="quarter" idx="12"/>
          </p:nvPr>
        </p:nvSpPr>
        <p:spPr/>
        <p:txBody>
          <a:bodyPr/>
          <a:lstStyle/>
          <a:p>
            <a:fld id="{E4E3AFF9-BD1D-4575-9380-A0E79F9E97BE}" type="slidenum">
              <a:rPr lang="en-US" smtClean="0"/>
              <a:pPr/>
              <a:t>18</a:t>
            </a:fld>
            <a:endParaRPr lang="en-US"/>
          </a:p>
        </p:txBody>
      </p:sp>
      <p:pic>
        <p:nvPicPr>
          <p:cNvPr id="4" name="Audio 3">
            <a:hlinkClick r:id="" action="ppaction://media"/>
            <a:extLst>
              <a:ext uri="{FF2B5EF4-FFF2-40B4-BE49-F238E27FC236}">
                <a16:creationId xmlns:a16="http://schemas.microsoft.com/office/drawing/2014/main" id="{40E7EEC3-BFFB-43A0-86E3-2595710838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860"/>
    </mc:Choice>
    <mc:Fallback xmlns="">
      <p:transition spd="slow" advTm="33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rPr>
              <a:t>Which countries have 5G network?</a:t>
            </a:r>
          </a:p>
        </p:txBody>
      </p:sp>
      <p:sp>
        <p:nvSpPr>
          <p:cNvPr id="3" name="Content Placeholder 2"/>
          <p:cNvSpPr>
            <a:spLocks noGrp="1"/>
          </p:cNvSpPr>
          <p:nvPr>
            <p:ph idx="1"/>
          </p:nvPr>
        </p:nvSpPr>
        <p:spPr>
          <a:xfrm>
            <a:off x="914400" y="2057400"/>
            <a:ext cx="7772400" cy="4572000"/>
          </a:xfrm>
        </p:spPr>
        <p:txBody>
          <a:bodyPr/>
          <a:lstStyle/>
          <a:p>
            <a:r>
              <a:rPr lang="en-US" dirty="0"/>
              <a:t>South Korea , China and the United states are the countries that lead the world in building  and deploying  5G technology.</a:t>
            </a:r>
          </a:p>
        </p:txBody>
      </p:sp>
      <p:sp>
        <p:nvSpPr>
          <p:cNvPr id="5" name="Slide Number Placeholder 4"/>
          <p:cNvSpPr>
            <a:spLocks noGrp="1"/>
          </p:cNvSpPr>
          <p:nvPr>
            <p:ph type="sldNum" sz="quarter" idx="12"/>
          </p:nvPr>
        </p:nvSpPr>
        <p:spPr/>
        <p:txBody>
          <a:bodyPr/>
          <a:lstStyle/>
          <a:p>
            <a:fld id="{E4E3AFF9-BD1D-4575-9380-A0E79F9E97BE}" type="slidenum">
              <a:rPr lang="en-US" smtClean="0"/>
              <a:pPr/>
              <a:t>19</a:t>
            </a:fld>
            <a:endParaRPr lang="en-US"/>
          </a:p>
        </p:txBody>
      </p:sp>
      <p:pic>
        <p:nvPicPr>
          <p:cNvPr id="4" name="Audio 3">
            <a:hlinkClick r:id="" action="ppaction://media"/>
            <a:extLst>
              <a:ext uri="{FF2B5EF4-FFF2-40B4-BE49-F238E27FC236}">
                <a16:creationId xmlns:a16="http://schemas.microsoft.com/office/drawing/2014/main" id="{87610473-61A9-4C36-8386-728A214099F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531"/>
    </mc:Choice>
    <mc:Fallback xmlns="">
      <p:transition spd="slow" advTm="17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9018" y="796900"/>
            <a:ext cx="7772400" cy="5050536"/>
          </a:xfrm>
        </p:spPr>
        <p:txBody>
          <a:bodyPr/>
          <a:lstStyle/>
          <a:p>
            <a:r>
              <a:rPr lang="en-US" sz="2800" dirty="0">
                <a:solidFill>
                  <a:schemeClr val="tx2">
                    <a:lumMod val="90000"/>
                  </a:schemeClr>
                </a:solidFill>
              </a:rPr>
              <a:t>Course Title : </a:t>
            </a:r>
            <a:r>
              <a:rPr lang="en-US" sz="2800" dirty="0">
                <a:solidFill>
                  <a:srgbClr val="FFC000"/>
                </a:solidFill>
              </a:rPr>
              <a:t>Computer Network</a:t>
            </a:r>
            <a:br>
              <a:rPr lang="en-US" sz="2800" dirty="0">
                <a:solidFill>
                  <a:srgbClr val="FFC000"/>
                </a:solidFill>
              </a:rPr>
            </a:br>
            <a:br>
              <a:rPr lang="en-US" sz="2800" dirty="0">
                <a:solidFill>
                  <a:srgbClr val="FFC000"/>
                </a:solidFill>
              </a:rPr>
            </a:br>
            <a:br>
              <a:rPr lang="en-US" sz="2800" dirty="0">
                <a:solidFill>
                  <a:srgbClr val="FFC000"/>
                </a:solidFill>
              </a:rPr>
            </a:br>
            <a:r>
              <a:rPr lang="en-US" sz="2800" dirty="0">
                <a:solidFill>
                  <a:schemeClr val="tx2">
                    <a:lumMod val="90000"/>
                  </a:schemeClr>
                </a:solidFill>
              </a:rPr>
              <a:t>Presented by:</a:t>
            </a:r>
            <a:br>
              <a:rPr lang="en-US" sz="2800" dirty="0">
                <a:solidFill>
                  <a:srgbClr val="FFC000"/>
                </a:solidFill>
              </a:rPr>
            </a:br>
            <a:br>
              <a:rPr lang="en-US" sz="2800" dirty="0">
                <a:solidFill>
                  <a:srgbClr val="FFC000"/>
                </a:solidFill>
              </a:rPr>
            </a:br>
            <a:r>
              <a:rPr lang="en-US" sz="2800" dirty="0">
                <a:solidFill>
                  <a:srgbClr val="FFC000"/>
                </a:solidFill>
              </a:rPr>
              <a:t> Moniruzzaman (IT-18007) </a:t>
            </a:r>
            <a:br>
              <a:rPr lang="en-US" sz="2800" dirty="0">
                <a:solidFill>
                  <a:srgbClr val="FFC000"/>
                </a:solidFill>
              </a:rPr>
            </a:br>
            <a:r>
              <a:rPr lang="en-US" sz="2800" dirty="0">
                <a:solidFill>
                  <a:srgbClr val="FFC000"/>
                </a:solidFill>
              </a:rPr>
              <a:t> Mst.Zakia Sultana (IT-18027)</a:t>
            </a:r>
            <a:br>
              <a:rPr lang="en-US" sz="2800" dirty="0">
                <a:solidFill>
                  <a:srgbClr val="FFC000"/>
                </a:solidFill>
              </a:rPr>
            </a:br>
            <a:br>
              <a:rPr lang="en-US" sz="2800" dirty="0">
                <a:solidFill>
                  <a:srgbClr val="FFC000"/>
                </a:solidFill>
              </a:rPr>
            </a:br>
            <a:r>
              <a:rPr lang="en-US" sz="2800" dirty="0">
                <a:solidFill>
                  <a:schemeClr val="tx2">
                    <a:lumMod val="90000"/>
                  </a:schemeClr>
                </a:solidFill>
              </a:rPr>
              <a:t>Dept : </a:t>
            </a:r>
            <a:r>
              <a:rPr lang="en-US" sz="2800" dirty="0">
                <a:solidFill>
                  <a:srgbClr val="FFC000"/>
                </a:solidFill>
              </a:rPr>
              <a:t>ICT</a:t>
            </a:r>
          </a:p>
        </p:txBody>
      </p:sp>
      <p:sp>
        <p:nvSpPr>
          <p:cNvPr id="5" name="Slide Number Placeholder 4"/>
          <p:cNvSpPr>
            <a:spLocks noGrp="1"/>
          </p:cNvSpPr>
          <p:nvPr>
            <p:ph type="sldNum" sz="quarter" idx="12"/>
          </p:nvPr>
        </p:nvSpPr>
        <p:spPr/>
        <p:txBody>
          <a:bodyPr/>
          <a:lstStyle/>
          <a:p>
            <a:fld id="{E4E3AFF9-BD1D-4575-9380-A0E79F9E97BE}" type="slidenum">
              <a:rPr lang="en-US" smtClean="0"/>
              <a:pPr/>
              <a:t>2</a:t>
            </a:fld>
            <a:endParaRPr lang="en-US"/>
          </a:p>
        </p:txBody>
      </p:sp>
      <p:pic>
        <p:nvPicPr>
          <p:cNvPr id="3" name="Audio 2">
            <a:hlinkClick r:id="" action="ppaction://media"/>
            <a:extLst>
              <a:ext uri="{FF2B5EF4-FFF2-40B4-BE49-F238E27FC236}">
                <a16:creationId xmlns:a16="http://schemas.microsoft.com/office/drawing/2014/main" id="{125B960F-54B5-494A-96A9-4029D727B0C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82"/>
    </mc:Choice>
    <mc:Fallback xmlns="">
      <p:transition spd="slow" advTm="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4E3AFF9-BD1D-4575-9380-A0E79F9E97BE}" type="slidenum">
              <a:rPr lang="en-US" smtClean="0"/>
              <a:pPr/>
              <a:t>20</a:t>
            </a:fld>
            <a:endParaRPr lang="en-US"/>
          </a:p>
        </p:txBody>
      </p:sp>
      <p:sp>
        <p:nvSpPr>
          <p:cNvPr id="3" name="Oval 2"/>
          <p:cNvSpPr/>
          <p:nvPr/>
        </p:nvSpPr>
        <p:spPr>
          <a:xfrm>
            <a:off x="3124200" y="1524000"/>
            <a:ext cx="4038600" cy="3276600"/>
          </a:xfrm>
          <a:prstGeom prst="ellipse">
            <a:avLst/>
          </a:prstGeom>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3600" b="1" dirty="0">
                <a:solidFill>
                  <a:schemeClr val="bg1"/>
                </a:solidFill>
              </a:rPr>
              <a:t>Thanks....</a:t>
            </a:r>
          </a:p>
        </p:txBody>
      </p:sp>
      <p:pic>
        <p:nvPicPr>
          <p:cNvPr id="4" name="Audio 3">
            <a:hlinkClick r:id="" action="ppaction://media"/>
            <a:extLst>
              <a:ext uri="{FF2B5EF4-FFF2-40B4-BE49-F238E27FC236}">
                <a16:creationId xmlns:a16="http://schemas.microsoft.com/office/drawing/2014/main" id="{0415F76E-2A88-4195-831F-600DFF7FB12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660"/>
    </mc:Choice>
    <mc:Fallback xmlns="">
      <p:transition spd="slow" advTm="2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04800" y="304800"/>
            <a:ext cx="3200400" cy="1143000"/>
          </a:xfrm>
        </p:spPr>
        <p:txBody>
          <a:bodyPr/>
          <a:lstStyle/>
          <a:p>
            <a:r>
              <a:rPr lang="en-US" dirty="0">
                <a:solidFill>
                  <a:srgbClr val="FFC000"/>
                </a:solidFill>
              </a:rPr>
              <a:t>Questions:</a:t>
            </a:r>
          </a:p>
        </p:txBody>
      </p:sp>
      <p:sp>
        <p:nvSpPr>
          <p:cNvPr id="4" name="Content Placeholder 3"/>
          <p:cNvSpPr>
            <a:spLocks noGrp="1"/>
          </p:cNvSpPr>
          <p:nvPr>
            <p:ph idx="1"/>
          </p:nvPr>
        </p:nvSpPr>
        <p:spPr>
          <a:xfrm>
            <a:off x="914400" y="1143000"/>
            <a:ext cx="7772400" cy="5212560"/>
          </a:xfrm>
        </p:spPr>
        <p:txBody>
          <a:bodyPr>
            <a:normAutofit fontScale="25000" lnSpcReduction="20000"/>
          </a:bodyPr>
          <a:lstStyle/>
          <a:p>
            <a:r>
              <a:rPr lang="en-US" sz="9800" dirty="0"/>
              <a:t>What is 5G network?</a:t>
            </a:r>
          </a:p>
          <a:p>
            <a:r>
              <a:rPr lang="en-US" sz="9800" dirty="0"/>
              <a:t>Who Created 5G technology?</a:t>
            </a:r>
          </a:p>
          <a:p>
            <a:r>
              <a:rPr lang="en-US" sz="9800" dirty="0"/>
              <a:t>What will enable 5G network?</a:t>
            </a:r>
          </a:p>
          <a:p>
            <a:r>
              <a:rPr lang="en-US" sz="9800" dirty="0"/>
              <a:t>What new is offered by the 5G applications and devices?</a:t>
            </a:r>
          </a:p>
          <a:p>
            <a:r>
              <a:rPr lang="en-US" sz="9800" dirty="0"/>
              <a:t>What are the major components of 5G technology?</a:t>
            </a:r>
          </a:p>
          <a:p>
            <a:r>
              <a:rPr lang="en-US" sz="9800" dirty="0"/>
              <a:t>How does 5G  work?</a:t>
            </a:r>
          </a:p>
          <a:p>
            <a:r>
              <a:rPr lang="en-US" sz="9800" dirty="0"/>
              <a:t>What are the differences between the previous generations of mobile networks and 5G?</a:t>
            </a:r>
          </a:p>
          <a:p>
            <a:r>
              <a:rPr lang="en-US" sz="9800" dirty="0"/>
              <a:t>Will  5G work on 4G Phones or Devices?</a:t>
            </a:r>
            <a:endParaRPr lang="bn-IN" sz="9800" dirty="0"/>
          </a:p>
          <a:p>
            <a:r>
              <a:rPr lang="en-US" sz="9600" dirty="0"/>
              <a:t>How and when will 5G affect the global economy?</a:t>
            </a:r>
          </a:p>
          <a:p>
            <a:r>
              <a:rPr lang="en-US" sz="9600" dirty="0"/>
              <a:t>How fast is 5G?</a:t>
            </a:r>
            <a:endParaRPr lang="bn-IN" sz="9600" dirty="0"/>
          </a:p>
          <a:p>
            <a:r>
              <a:rPr lang="en-US" sz="9600" dirty="0"/>
              <a:t>Is 5G available now?</a:t>
            </a:r>
          </a:p>
          <a:p>
            <a:r>
              <a:rPr lang="en-US" sz="9800" dirty="0"/>
              <a:t>What are the disadvantages of 5G technology?</a:t>
            </a:r>
          </a:p>
          <a:p>
            <a:r>
              <a:rPr lang="en-US" sz="9800" dirty="0"/>
              <a:t>Which countries have 5G network?</a:t>
            </a:r>
          </a:p>
          <a:p>
            <a:endParaRPr lang="en-US" dirty="0"/>
          </a:p>
        </p:txBody>
      </p:sp>
      <p:sp>
        <p:nvSpPr>
          <p:cNvPr id="6" name="Slide Number Placeholder 5"/>
          <p:cNvSpPr>
            <a:spLocks noGrp="1"/>
          </p:cNvSpPr>
          <p:nvPr>
            <p:ph type="sldNum" sz="quarter" idx="12"/>
          </p:nvPr>
        </p:nvSpPr>
        <p:spPr/>
        <p:txBody>
          <a:bodyPr/>
          <a:lstStyle/>
          <a:p>
            <a:fld id="{E4E3AFF9-BD1D-4575-9380-A0E79F9E97BE}" type="slidenum">
              <a:rPr lang="en-US" smtClean="0"/>
              <a:pPr/>
              <a:t>3</a:t>
            </a:fld>
            <a:endParaRPr lang="en-US"/>
          </a:p>
        </p:txBody>
      </p:sp>
      <p:pic>
        <p:nvPicPr>
          <p:cNvPr id="2" name="Audio 1">
            <a:hlinkClick r:id="" action="ppaction://media"/>
            <a:extLst>
              <a:ext uri="{FF2B5EF4-FFF2-40B4-BE49-F238E27FC236}">
                <a16:creationId xmlns:a16="http://schemas.microsoft.com/office/drawing/2014/main" id="{92B56E78-D14C-4A72-9C54-BF0FFFA6309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5358"/>
    </mc:Choice>
    <mc:Fallback xmlns="">
      <p:transition spd="slow" advTm="45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rPr>
              <a:t>What is 5G network?</a:t>
            </a:r>
          </a:p>
        </p:txBody>
      </p:sp>
      <p:sp>
        <p:nvSpPr>
          <p:cNvPr id="3" name="Content Placeholder 2"/>
          <p:cNvSpPr>
            <a:spLocks noGrp="1"/>
          </p:cNvSpPr>
          <p:nvPr>
            <p:ph idx="1"/>
          </p:nvPr>
        </p:nvSpPr>
        <p:spPr/>
        <p:txBody>
          <a:bodyPr>
            <a:normAutofit fontScale="85000" lnSpcReduction="20000"/>
          </a:bodyPr>
          <a:lstStyle/>
          <a:p>
            <a:r>
              <a:rPr lang="en-US" dirty="0"/>
              <a:t>5G is the 5th generation mobile network. It is a new global wireless standard after 1G, 2G, 3G, and 4G networks. 5G enables a new kind of network that is designed to connect virtually everyone and everything together including machines, objects, and devices.</a:t>
            </a:r>
          </a:p>
          <a:p>
            <a:r>
              <a:rPr lang="en-US" dirty="0"/>
              <a:t>5G wireless technology is meant to deliver higher multi-Gbps peak data speeds ,</a:t>
            </a:r>
            <a:r>
              <a:rPr lang="en-US" sz="2800" dirty="0"/>
              <a:t>ultra low latency</a:t>
            </a:r>
            <a:r>
              <a:rPr lang="en-US" dirty="0"/>
              <a:t>, more reliability, massive network capacity, increased availability, and a more uniform user experience to more users. Higher performance and improved efficiency empower new user experiences and connects new industries.</a:t>
            </a:r>
          </a:p>
          <a:p>
            <a:endParaRPr lang="en-US" dirty="0"/>
          </a:p>
        </p:txBody>
      </p:sp>
      <p:sp>
        <p:nvSpPr>
          <p:cNvPr id="5" name="Slide Number Placeholder 4"/>
          <p:cNvSpPr>
            <a:spLocks noGrp="1"/>
          </p:cNvSpPr>
          <p:nvPr>
            <p:ph type="sldNum" sz="quarter" idx="12"/>
          </p:nvPr>
        </p:nvSpPr>
        <p:spPr/>
        <p:txBody>
          <a:bodyPr/>
          <a:lstStyle/>
          <a:p>
            <a:fld id="{E4E3AFF9-BD1D-4575-9380-A0E79F9E97BE}" type="slidenum">
              <a:rPr lang="en-US" smtClean="0"/>
              <a:pPr/>
              <a:t>4</a:t>
            </a:fld>
            <a:endParaRPr lang="en-US"/>
          </a:p>
        </p:txBody>
      </p:sp>
      <p:pic>
        <p:nvPicPr>
          <p:cNvPr id="4" name="Audio 3">
            <a:hlinkClick r:id="" action="ppaction://media"/>
            <a:extLst>
              <a:ext uri="{FF2B5EF4-FFF2-40B4-BE49-F238E27FC236}">
                <a16:creationId xmlns:a16="http://schemas.microsoft.com/office/drawing/2014/main" id="{3964CD2F-83A4-4AC8-BE74-02B999D3145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3441"/>
    </mc:Choice>
    <mc:Fallback xmlns="">
      <p:transition spd="slow" advTm="63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rPr>
              <a:t>Who created 5G technology?</a:t>
            </a:r>
          </a:p>
        </p:txBody>
      </p:sp>
      <p:sp>
        <p:nvSpPr>
          <p:cNvPr id="3" name="Content Placeholder 2"/>
          <p:cNvSpPr>
            <a:spLocks noGrp="1"/>
          </p:cNvSpPr>
          <p:nvPr>
            <p:ph idx="1"/>
          </p:nvPr>
        </p:nvSpPr>
        <p:spPr/>
        <p:txBody>
          <a:bodyPr/>
          <a:lstStyle/>
          <a:p>
            <a:r>
              <a:rPr lang="en-US" dirty="0"/>
              <a:t>AT&amp;T had deployed 5G in 21 cities and claimed the 5G network would be deployed in 30 states by the end  of 2019.  The  5G standards are being jointly developed by the International Telecommunication Union (ITU) and 3GPP.  The standard written by the ITU called the IMT-2020.</a:t>
            </a:r>
          </a:p>
        </p:txBody>
      </p:sp>
      <p:sp>
        <p:nvSpPr>
          <p:cNvPr id="6" name="Slide Number Placeholder 5"/>
          <p:cNvSpPr>
            <a:spLocks noGrp="1"/>
          </p:cNvSpPr>
          <p:nvPr>
            <p:ph type="sldNum" sz="quarter" idx="12"/>
          </p:nvPr>
        </p:nvSpPr>
        <p:spPr/>
        <p:txBody>
          <a:bodyPr/>
          <a:lstStyle/>
          <a:p>
            <a:fld id="{E4E3AFF9-BD1D-4575-9380-A0E79F9E97BE}" type="slidenum">
              <a:rPr lang="en-US" smtClean="0"/>
              <a:pPr/>
              <a:t>5</a:t>
            </a:fld>
            <a:endParaRPr lang="en-US"/>
          </a:p>
        </p:txBody>
      </p:sp>
      <p:pic>
        <p:nvPicPr>
          <p:cNvPr id="4" name="Audio 3">
            <a:hlinkClick r:id="" action="ppaction://media"/>
            <a:extLst>
              <a:ext uri="{FF2B5EF4-FFF2-40B4-BE49-F238E27FC236}">
                <a16:creationId xmlns:a16="http://schemas.microsoft.com/office/drawing/2014/main" id="{670B6FB1-B8F9-44BE-8E72-A50605B331D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79"/>
    </mc:Choice>
    <mc:Fallback xmlns="">
      <p:transition spd="slow" advTm="35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rPr>
              <a:t>What will enable 5G network?</a:t>
            </a:r>
          </a:p>
        </p:txBody>
      </p:sp>
      <p:sp>
        <p:nvSpPr>
          <p:cNvPr id="3" name="Content Placeholder 2"/>
          <p:cNvSpPr>
            <a:spLocks noGrp="1"/>
          </p:cNvSpPr>
          <p:nvPr>
            <p:ph idx="1"/>
          </p:nvPr>
        </p:nvSpPr>
        <p:spPr/>
        <p:txBody>
          <a:bodyPr/>
          <a:lstStyle/>
          <a:p>
            <a:r>
              <a:rPr lang="en-US" dirty="0"/>
              <a:t> 5G will enable instantaneous connectivity to  billions of devices , the Internet of Things (IoT) and a truly connected world. 5G will provide the speed, low latency and connectivity to enable a new generation of applications, services and business opportunities that have not been seen before.  </a:t>
            </a:r>
          </a:p>
        </p:txBody>
      </p:sp>
      <p:sp>
        <p:nvSpPr>
          <p:cNvPr id="5" name="Slide Number Placeholder 4"/>
          <p:cNvSpPr>
            <a:spLocks noGrp="1"/>
          </p:cNvSpPr>
          <p:nvPr>
            <p:ph type="sldNum" sz="quarter" idx="12"/>
          </p:nvPr>
        </p:nvSpPr>
        <p:spPr/>
        <p:txBody>
          <a:bodyPr/>
          <a:lstStyle/>
          <a:p>
            <a:fld id="{E4E3AFF9-BD1D-4575-9380-A0E79F9E97BE}" type="slidenum">
              <a:rPr lang="en-US" smtClean="0"/>
              <a:pPr/>
              <a:t>6</a:t>
            </a:fld>
            <a:endParaRPr lang="en-US"/>
          </a:p>
        </p:txBody>
      </p:sp>
      <p:pic>
        <p:nvPicPr>
          <p:cNvPr id="4" name="Audio 3">
            <a:hlinkClick r:id="" action="ppaction://media"/>
            <a:extLst>
              <a:ext uri="{FF2B5EF4-FFF2-40B4-BE49-F238E27FC236}">
                <a16:creationId xmlns:a16="http://schemas.microsoft.com/office/drawing/2014/main" id="{7B0960B6-182F-4043-A825-90A964BEA16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176"/>
    </mc:Choice>
    <mc:Fallback xmlns="">
      <p:transition spd="slow" advTm="33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533400"/>
            <a:ext cx="7772400" cy="914400"/>
          </a:xfrm>
        </p:spPr>
        <p:txBody>
          <a:bodyPr/>
          <a:lstStyle/>
          <a:p>
            <a:r>
              <a:rPr lang="en-US" sz="3600" dirty="0">
                <a:solidFill>
                  <a:srgbClr val="FFC000"/>
                </a:solidFill>
              </a:rPr>
              <a:t>What new is offered by  5G application?</a:t>
            </a:r>
          </a:p>
        </p:txBody>
      </p:sp>
      <p:sp>
        <p:nvSpPr>
          <p:cNvPr id="3" name="Content Placeholder 2"/>
          <p:cNvSpPr>
            <a:spLocks noGrp="1"/>
          </p:cNvSpPr>
          <p:nvPr>
            <p:ph idx="1"/>
          </p:nvPr>
        </p:nvSpPr>
        <p:spPr/>
        <p:txBody>
          <a:bodyPr/>
          <a:lstStyle/>
          <a:p>
            <a:pPr>
              <a:buNone/>
            </a:pPr>
            <a:r>
              <a:rPr lang="en-US" dirty="0"/>
              <a:t> It is expected that 5G will offer mobile internet speeds of more than 10 gigabits per second (Gbps), approximately a hundred times faster than 4G.</a:t>
            </a:r>
          </a:p>
          <a:p>
            <a:pPr>
              <a:buNone/>
            </a:pPr>
            <a:endParaRPr lang="en-US" dirty="0"/>
          </a:p>
          <a:p>
            <a:pPr>
              <a:buNone/>
            </a:pPr>
            <a:r>
              <a:rPr lang="en-US" dirty="0"/>
              <a:t>      The latency will be less than a millisecond with 5G network</a:t>
            </a:r>
          </a:p>
        </p:txBody>
      </p:sp>
      <p:sp>
        <p:nvSpPr>
          <p:cNvPr id="5" name="Slide Number Placeholder 4"/>
          <p:cNvSpPr>
            <a:spLocks noGrp="1"/>
          </p:cNvSpPr>
          <p:nvPr>
            <p:ph type="sldNum" sz="quarter" idx="12"/>
          </p:nvPr>
        </p:nvSpPr>
        <p:spPr/>
        <p:txBody>
          <a:bodyPr/>
          <a:lstStyle/>
          <a:p>
            <a:fld id="{E4E3AFF9-BD1D-4575-9380-A0E79F9E97BE}" type="slidenum">
              <a:rPr lang="en-US" smtClean="0"/>
              <a:pPr/>
              <a:t>7</a:t>
            </a:fld>
            <a:endParaRPr lang="en-US"/>
          </a:p>
        </p:txBody>
      </p:sp>
      <p:pic>
        <p:nvPicPr>
          <p:cNvPr id="4" name="Audio 3">
            <a:hlinkClick r:id="" action="ppaction://media"/>
            <a:extLst>
              <a:ext uri="{FF2B5EF4-FFF2-40B4-BE49-F238E27FC236}">
                <a16:creationId xmlns:a16="http://schemas.microsoft.com/office/drawing/2014/main" id="{3E32B209-0B3A-458F-98AC-95695CD2BC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3292"/>
    </mc:Choice>
    <mc:Fallback xmlns="">
      <p:transition spd="slow" advTm="232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solidFill>
                  <a:srgbClr val="FFC000"/>
                </a:solidFill>
              </a:rPr>
              <a:t>What are the major components of 5G technology?</a:t>
            </a:r>
          </a:p>
        </p:txBody>
      </p:sp>
      <p:sp>
        <p:nvSpPr>
          <p:cNvPr id="3" name="Content Placeholder 2"/>
          <p:cNvSpPr>
            <a:spLocks noGrp="1"/>
          </p:cNvSpPr>
          <p:nvPr>
            <p:ph idx="1"/>
          </p:nvPr>
        </p:nvSpPr>
        <p:spPr/>
        <p:txBody>
          <a:bodyPr/>
          <a:lstStyle/>
          <a:p>
            <a:r>
              <a:rPr lang="en-US" dirty="0"/>
              <a:t>For ultra fast mobile broadband, low latency and ultra reliable network to support all future applications, existing technologies have many limitations. 5G will be using new network terminologies, high bandwidth spectrum, complex modulation schemes and algorithms with advanced hardware modules.</a:t>
            </a:r>
          </a:p>
        </p:txBody>
      </p:sp>
      <p:sp>
        <p:nvSpPr>
          <p:cNvPr id="5" name="Slide Number Placeholder 4"/>
          <p:cNvSpPr>
            <a:spLocks noGrp="1"/>
          </p:cNvSpPr>
          <p:nvPr>
            <p:ph type="sldNum" sz="quarter" idx="12"/>
          </p:nvPr>
        </p:nvSpPr>
        <p:spPr/>
        <p:txBody>
          <a:bodyPr/>
          <a:lstStyle/>
          <a:p>
            <a:fld id="{E4E3AFF9-BD1D-4575-9380-A0E79F9E97BE}" type="slidenum">
              <a:rPr lang="en-US" smtClean="0"/>
              <a:pPr/>
              <a:t>8</a:t>
            </a:fld>
            <a:endParaRPr lang="en-US"/>
          </a:p>
        </p:txBody>
      </p:sp>
      <p:pic>
        <p:nvPicPr>
          <p:cNvPr id="4" name="Audio 3">
            <a:hlinkClick r:id="" action="ppaction://media"/>
            <a:extLst>
              <a:ext uri="{FF2B5EF4-FFF2-40B4-BE49-F238E27FC236}">
                <a16:creationId xmlns:a16="http://schemas.microsoft.com/office/drawing/2014/main" id="{154CEFFE-074A-4842-89AB-B676085428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2759"/>
    </mc:Choice>
    <mc:Fallback xmlns="">
      <p:transition spd="slow" advTm="327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85800"/>
            <a:ext cx="7772400" cy="740664"/>
          </a:xfrm>
        </p:spPr>
        <p:txBody>
          <a:bodyPr/>
          <a:lstStyle/>
          <a:p>
            <a:r>
              <a:rPr lang="en-US" sz="2800" dirty="0">
                <a:solidFill>
                  <a:srgbClr val="FFC000"/>
                </a:solidFill>
              </a:rPr>
              <a:t>What are the major components of 5G technology?</a:t>
            </a:r>
            <a:endParaRPr lang="en-US" sz="2800" dirty="0"/>
          </a:p>
        </p:txBody>
      </p:sp>
      <p:sp>
        <p:nvSpPr>
          <p:cNvPr id="3" name="Content Placeholder 2"/>
          <p:cNvSpPr>
            <a:spLocks noGrp="1"/>
          </p:cNvSpPr>
          <p:nvPr>
            <p:ph idx="1"/>
          </p:nvPr>
        </p:nvSpPr>
        <p:spPr>
          <a:xfrm>
            <a:off x="914400" y="1783560"/>
            <a:ext cx="7772400" cy="4572000"/>
          </a:xfrm>
        </p:spPr>
        <p:txBody>
          <a:bodyPr>
            <a:normAutofit fontScale="62500" lnSpcReduction="20000"/>
          </a:bodyPr>
          <a:lstStyle/>
          <a:p>
            <a:r>
              <a:rPr lang="en-US" b="1" dirty="0"/>
              <a:t>Spectrum – 5G NR:</a:t>
            </a:r>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pPr>
              <a:buNone/>
            </a:pPr>
            <a:endParaRPr lang="en-US" dirty="0"/>
          </a:p>
          <a:p>
            <a:pPr>
              <a:buNone/>
            </a:pPr>
            <a:endParaRPr lang="en-US" dirty="0"/>
          </a:p>
          <a:p>
            <a:pPr>
              <a:buNone/>
            </a:pPr>
            <a:r>
              <a:rPr lang="en-US" dirty="0"/>
              <a:t>    5G New Radio is a new spectrum that will be utilized in 5G applications to support much higher data rate. Millimeter wave spectrum from 24 GHz to 90 GHz and unlicensed sub-6GHz spectrum will be used in first generation of 5G deployments of mobile broadband.</a:t>
            </a:r>
            <a:endParaRPr lang="en-US" b="1" dirty="0"/>
          </a:p>
          <a:p>
            <a:endParaRPr lang="en-US" dirty="0"/>
          </a:p>
        </p:txBody>
      </p:sp>
      <p:pic>
        <p:nvPicPr>
          <p:cNvPr id="4" name="Picture 2"/>
          <p:cNvPicPr>
            <a:picLocks noChangeAspect="1" noChangeArrowheads="1"/>
          </p:cNvPicPr>
          <p:nvPr/>
        </p:nvPicPr>
        <p:blipFill>
          <a:blip r:embed="rId4"/>
          <a:srcRect/>
          <a:stretch>
            <a:fillRect/>
          </a:stretch>
        </p:blipFill>
        <p:spPr bwMode="auto">
          <a:xfrm>
            <a:off x="1552575" y="2338388"/>
            <a:ext cx="6038850" cy="2181225"/>
          </a:xfrm>
          <a:prstGeom prst="rect">
            <a:avLst/>
          </a:prstGeom>
          <a:noFill/>
          <a:ln w="9525">
            <a:noFill/>
            <a:miter lim="800000"/>
            <a:headEnd/>
            <a:tailEnd/>
          </a:ln>
          <a:effectLst/>
        </p:spPr>
      </p:pic>
      <p:sp>
        <p:nvSpPr>
          <p:cNvPr id="6" name="Slide Number Placeholder 5"/>
          <p:cNvSpPr>
            <a:spLocks noGrp="1"/>
          </p:cNvSpPr>
          <p:nvPr>
            <p:ph type="sldNum" sz="quarter" idx="12"/>
          </p:nvPr>
        </p:nvSpPr>
        <p:spPr/>
        <p:txBody>
          <a:bodyPr/>
          <a:lstStyle/>
          <a:p>
            <a:fld id="{E4E3AFF9-BD1D-4575-9380-A0E79F9E97BE}" type="slidenum">
              <a:rPr lang="en-US" smtClean="0"/>
              <a:pPr/>
              <a:t>9</a:t>
            </a:fld>
            <a:endParaRPr lang="en-US"/>
          </a:p>
        </p:txBody>
      </p:sp>
      <p:pic>
        <p:nvPicPr>
          <p:cNvPr id="5" name="Audio 4">
            <a:hlinkClick r:id="" action="ppaction://media"/>
            <a:extLst>
              <a:ext uri="{FF2B5EF4-FFF2-40B4-BE49-F238E27FC236}">
                <a16:creationId xmlns:a16="http://schemas.microsoft.com/office/drawing/2014/main" id="{E3EF5BB3-F326-410F-84EF-18D0E5CB68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1600"/>
    </mc:Choice>
    <mc:Fallback xmlns="">
      <p:transition spd="slow" advTm="31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ro">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Metro</Template>
  <TotalTime>225</TotalTime>
  <Words>1444</Words>
  <Application>Microsoft Office PowerPoint</Application>
  <PresentationFormat>On-screen Show (4:3)</PresentationFormat>
  <Paragraphs>113</Paragraphs>
  <Slides>20</Slides>
  <Notes>0</Notes>
  <HiddenSlides>0</HiddenSlides>
  <MMClips>20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Calibri</vt:lpstr>
      <vt:lpstr>Consolas</vt:lpstr>
      <vt:lpstr>Corbel</vt:lpstr>
      <vt:lpstr>Wingdings</vt:lpstr>
      <vt:lpstr>Wingdings 2</vt:lpstr>
      <vt:lpstr>Wingdings 3</vt:lpstr>
      <vt:lpstr>Metro</vt:lpstr>
      <vt:lpstr>                             5G NETWORK  </vt:lpstr>
      <vt:lpstr>Course Title : Computer Network   Presented by:   Moniruzzaman (IT-18007)   Mst.Zakia Sultana (IT-18027)  Dept : ICT</vt:lpstr>
      <vt:lpstr>Questions:</vt:lpstr>
      <vt:lpstr>What is 5G network?</vt:lpstr>
      <vt:lpstr>Who created 5G technology?</vt:lpstr>
      <vt:lpstr>What will enable 5G network?</vt:lpstr>
      <vt:lpstr>What new is offered by  5G application?</vt:lpstr>
      <vt:lpstr>What are the major components of 5G technology?</vt:lpstr>
      <vt:lpstr>What are the major components of 5G technology?</vt:lpstr>
      <vt:lpstr>What are the major components of 5G technology?</vt:lpstr>
      <vt:lpstr>How does 5G work?</vt:lpstr>
      <vt:lpstr>What are the differences between the previous generations of mobile networks and 5G? </vt:lpstr>
      <vt:lpstr>Will 5G work on 4G phone or devices? </vt:lpstr>
      <vt:lpstr>How and when will 5G affect the global economy? </vt:lpstr>
      <vt:lpstr>How fast is 5G? </vt:lpstr>
      <vt:lpstr>How fast is 5G?</vt:lpstr>
      <vt:lpstr>Is 5G available now? </vt:lpstr>
      <vt:lpstr>What are the disadvantages of 5G technology?</vt:lpstr>
      <vt:lpstr>Which countries have 5G network?</vt:lpstr>
      <vt:lpstr>PowerPoint Presentation</vt:lpstr>
    </vt:vector>
  </TitlesOfParts>
  <Company>Computer Future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5G NETWORK</dc:title>
  <dc:creator>MH LIMON</dc:creator>
  <cp:lastModifiedBy>JAKIA JUI</cp:lastModifiedBy>
  <cp:revision>23</cp:revision>
  <dcterms:created xsi:type="dcterms:W3CDTF">2020-10-29T07:29:19Z</dcterms:created>
  <dcterms:modified xsi:type="dcterms:W3CDTF">2020-11-01T04:11:01Z</dcterms:modified>
</cp:coreProperties>
</file>

<file path=docProps/thumbnail.jpeg>
</file>